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0" r:id="rId4"/>
    <p:sldId id="261" r:id="rId5"/>
    <p:sldId id="258" r:id="rId6"/>
    <p:sldId id="279" r:id="rId7"/>
    <p:sldId id="281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387DA1-0F49-434B-A72E-7201602DF0A4}" v="51" dt="2021-11-19T09:44:24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elen, BMJG (Bernhard)" userId="8c651d8e-946e-4948-8a64-4c10bca0126f" providerId="ADAL" clId="{25387DA1-0F49-434B-A72E-7201602DF0A4}"/>
    <pc:docChg chg="custSel addSld delSld modSld sldOrd">
      <pc:chgData name="Seelen, BMJG (Bernhard)" userId="8c651d8e-946e-4948-8a64-4c10bca0126f" providerId="ADAL" clId="{25387DA1-0F49-434B-A72E-7201602DF0A4}" dt="2021-11-19T09:49:01.088" v="1233"/>
      <pc:docMkLst>
        <pc:docMk/>
      </pc:docMkLst>
      <pc:sldChg chg="modSp mod">
        <pc:chgData name="Seelen, BMJG (Bernhard)" userId="8c651d8e-946e-4948-8a64-4c10bca0126f" providerId="ADAL" clId="{25387DA1-0F49-434B-A72E-7201602DF0A4}" dt="2021-07-06T07:14:16.710" v="54" actId="20577"/>
        <pc:sldMkLst>
          <pc:docMk/>
          <pc:sldMk cId="3051328032" sldId="256"/>
        </pc:sldMkLst>
        <pc:spChg chg="mod">
          <ac:chgData name="Seelen, BMJG (Bernhard)" userId="8c651d8e-946e-4948-8a64-4c10bca0126f" providerId="ADAL" clId="{25387DA1-0F49-434B-A72E-7201602DF0A4}" dt="2021-07-06T07:14:01.594" v="33" actId="404"/>
          <ac:spMkLst>
            <pc:docMk/>
            <pc:sldMk cId="3051328032" sldId="256"/>
            <ac:spMk id="2" creationId="{BC70BBA2-D79F-4CB3-9D46-A357D70EBB30}"/>
          </ac:spMkLst>
        </pc:spChg>
        <pc:spChg chg="mod">
          <ac:chgData name="Seelen, BMJG (Bernhard)" userId="8c651d8e-946e-4948-8a64-4c10bca0126f" providerId="ADAL" clId="{25387DA1-0F49-434B-A72E-7201602DF0A4}" dt="2021-07-06T07:14:16.710" v="54" actId="20577"/>
          <ac:spMkLst>
            <pc:docMk/>
            <pc:sldMk cId="3051328032" sldId="256"/>
            <ac:spMk id="3" creationId="{F1D52ECD-777B-4D73-AD25-C672D95CBB4B}"/>
          </ac:spMkLst>
        </pc:spChg>
      </pc:sldChg>
      <pc:sldChg chg="modSp mod">
        <pc:chgData name="Seelen, BMJG (Bernhard)" userId="8c651d8e-946e-4948-8a64-4c10bca0126f" providerId="ADAL" clId="{25387DA1-0F49-434B-A72E-7201602DF0A4}" dt="2021-11-19T09:46:48.854" v="1203" actId="20577"/>
        <pc:sldMkLst>
          <pc:docMk/>
          <pc:sldMk cId="1385160100" sldId="257"/>
        </pc:sldMkLst>
        <pc:spChg chg="mod">
          <ac:chgData name="Seelen, BMJG (Bernhard)" userId="8c651d8e-946e-4948-8a64-4c10bca0126f" providerId="ADAL" clId="{25387DA1-0F49-434B-A72E-7201602DF0A4}" dt="2021-11-19T09:46:48.854" v="1203" actId="20577"/>
          <ac:spMkLst>
            <pc:docMk/>
            <pc:sldMk cId="1385160100" sldId="257"/>
            <ac:spMk id="3" creationId="{EA37F0F1-C32C-473E-A23E-9F69A20D2C6B}"/>
          </ac:spMkLst>
        </pc:spChg>
      </pc:sldChg>
      <pc:sldChg chg="del">
        <pc:chgData name="Seelen, BMJG (Bernhard)" userId="8c651d8e-946e-4948-8a64-4c10bca0126f" providerId="ADAL" clId="{25387DA1-0F49-434B-A72E-7201602DF0A4}" dt="2021-07-06T07:32:37.684" v="467" actId="47"/>
        <pc:sldMkLst>
          <pc:docMk/>
          <pc:sldMk cId="1283123433" sldId="259"/>
        </pc:sldMkLst>
      </pc:sldChg>
      <pc:sldChg chg="addSp modSp mod">
        <pc:chgData name="Seelen, BMJG (Bernhard)" userId="8c651d8e-946e-4948-8a64-4c10bca0126f" providerId="ADAL" clId="{25387DA1-0F49-434B-A72E-7201602DF0A4}" dt="2021-11-19T09:41:23.182" v="993" actId="20577"/>
        <pc:sldMkLst>
          <pc:docMk/>
          <pc:sldMk cId="426477013" sldId="261"/>
        </pc:sldMkLst>
        <pc:spChg chg="add mod">
          <ac:chgData name="Seelen, BMJG (Bernhard)" userId="8c651d8e-946e-4948-8a64-4c10bca0126f" providerId="ADAL" clId="{25387DA1-0F49-434B-A72E-7201602DF0A4}" dt="2021-11-19T09:41:23.182" v="993" actId="20577"/>
          <ac:spMkLst>
            <pc:docMk/>
            <pc:sldMk cId="426477013" sldId="261"/>
            <ac:spMk id="3" creationId="{F88F45F9-1D2E-4A82-B0AA-1A9E145FF3E1}"/>
          </ac:spMkLst>
        </pc:spChg>
      </pc:sldChg>
      <pc:sldChg chg="addSp modSp mod">
        <pc:chgData name="Seelen, BMJG (Bernhard)" userId="8c651d8e-946e-4948-8a64-4c10bca0126f" providerId="ADAL" clId="{25387DA1-0F49-434B-A72E-7201602DF0A4}" dt="2021-11-19T09:45:56.502" v="1182" actId="1076"/>
        <pc:sldMkLst>
          <pc:docMk/>
          <pc:sldMk cId="3679810598" sldId="262"/>
        </pc:sldMkLst>
        <pc:spChg chg="mod">
          <ac:chgData name="Seelen, BMJG (Bernhard)" userId="8c651d8e-946e-4948-8a64-4c10bca0126f" providerId="ADAL" clId="{25387DA1-0F49-434B-A72E-7201602DF0A4}" dt="2021-07-06T07:21:02.475" v="463" actId="113"/>
          <ac:spMkLst>
            <pc:docMk/>
            <pc:sldMk cId="3679810598" sldId="262"/>
            <ac:spMk id="2" creationId="{3291DDC8-2981-404F-B33B-0ECF885BCA1D}"/>
          </ac:spMkLst>
        </pc:spChg>
        <pc:spChg chg="mod">
          <ac:chgData name="Seelen, BMJG (Bernhard)" userId="8c651d8e-946e-4948-8a64-4c10bca0126f" providerId="ADAL" clId="{25387DA1-0F49-434B-A72E-7201602DF0A4}" dt="2021-11-19T09:45:56.502" v="1182" actId="1076"/>
          <ac:spMkLst>
            <pc:docMk/>
            <pc:sldMk cId="3679810598" sldId="262"/>
            <ac:spMk id="3" creationId="{51BC312B-3365-46DC-A95C-8C5EF1F56187}"/>
          </ac:spMkLst>
        </pc:spChg>
        <pc:spChg chg="add mod">
          <ac:chgData name="Seelen, BMJG (Bernhard)" userId="8c651d8e-946e-4948-8a64-4c10bca0126f" providerId="ADAL" clId="{25387DA1-0F49-434B-A72E-7201602DF0A4}" dt="2021-11-19T09:44:57.579" v="1052" actId="1076"/>
          <ac:spMkLst>
            <pc:docMk/>
            <pc:sldMk cId="3679810598" sldId="262"/>
            <ac:spMk id="4" creationId="{252EF75F-9F5E-4111-9259-DFDCF91092D5}"/>
          </ac:spMkLst>
        </pc:spChg>
      </pc:sldChg>
      <pc:sldChg chg="addSp delSp modSp add mod delAnim modAnim">
        <pc:chgData name="Seelen, BMJG (Bernhard)" userId="8c651d8e-946e-4948-8a64-4c10bca0126f" providerId="ADAL" clId="{25387DA1-0F49-434B-A72E-7201602DF0A4}" dt="2021-11-19T09:44:24.255" v="1049" actId="20577"/>
        <pc:sldMkLst>
          <pc:docMk/>
          <pc:sldMk cId="3138339399" sldId="279"/>
        </pc:sldMkLst>
        <pc:spChg chg="mod">
          <ac:chgData name="Seelen, BMJG (Bernhard)" userId="8c651d8e-946e-4948-8a64-4c10bca0126f" providerId="ADAL" clId="{25387DA1-0F49-434B-A72E-7201602DF0A4}" dt="2021-11-19T09:43:43.808" v="1026" actId="1076"/>
          <ac:spMkLst>
            <pc:docMk/>
            <pc:sldMk cId="3138339399" sldId="279"/>
            <ac:spMk id="5" creationId="{00000000-0000-0000-0000-000000000000}"/>
          </ac:spMkLst>
        </pc:spChg>
        <pc:spChg chg="mod">
          <ac:chgData name="Seelen, BMJG (Bernhard)" userId="8c651d8e-946e-4948-8a64-4c10bca0126f" providerId="ADAL" clId="{25387DA1-0F49-434B-A72E-7201602DF0A4}" dt="2021-11-19T09:42:31.592" v="997" actId="14100"/>
          <ac:spMkLst>
            <pc:docMk/>
            <pc:sldMk cId="3138339399" sldId="279"/>
            <ac:spMk id="7" creationId="{00000000-0000-0000-0000-000000000000}"/>
          </ac:spMkLst>
        </pc:spChg>
        <pc:spChg chg="del">
          <ac:chgData name="Seelen, BMJG (Bernhard)" userId="8c651d8e-946e-4948-8a64-4c10bca0126f" providerId="ADAL" clId="{25387DA1-0F49-434B-A72E-7201602DF0A4}" dt="2021-11-19T09:42:39.472" v="998" actId="478"/>
          <ac:spMkLst>
            <pc:docMk/>
            <pc:sldMk cId="3138339399" sldId="279"/>
            <ac:spMk id="8" creationId="{00000000-0000-0000-0000-000000000000}"/>
          </ac:spMkLst>
        </pc:spChg>
        <pc:spChg chg="mod">
          <ac:chgData name="Seelen, BMJG (Bernhard)" userId="8c651d8e-946e-4948-8a64-4c10bca0126f" providerId="ADAL" clId="{25387DA1-0F49-434B-A72E-7201602DF0A4}" dt="2021-11-19T09:44:07.376" v="1031" actId="113"/>
          <ac:spMkLst>
            <pc:docMk/>
            <pc:sldMk cId="3138339399" sldId="279"/>
            <ac:spMk id="10" creationId="{00000000-0000-0000-0000-000000000000}"/>
          </ac:spMkLst>
        </pc:spChg>
        <pc:spChg chg="mod">
          <ac:chgData name="Seelen, BMJG (Bernhard)" userId="8c651d8e-946e-4948-8a64-4c10bca0126f" providerId="ADAL" clId="{25387DA1-0F49-434B-A72E-7201602DF0A4}" dt="2021-11-19T09:43:53.855" v="1028" actId="1076"/>
          <ac:spMkLst>
            <pc:docMk/>
            <pc:sldMk cId="3138339399" sldId="279"/>
            <ac:spMk id="11" creationId="{00000000-0000-0000-0000-000000000000}"/>
          </ac:spMkLst>
        </pc:spChg>
        <pc:spChg chg="mod">
          <ac:chgData name="Seelen, BMJG (Bernhard)" userId="8c651d8e-946e-4948-8a64-4c10bca0126f" providerId="ADAL" clId="{25387DA1-0F49-434B-A72E-7201602DF0A4}" dt="2021-11-19T09:44:24.255" v="1049" actId="20577"/>
          <ac:spMkLst>
            <pc:docMk/>
            <pc:sldMk cId="3138339399" sldId="279"/>
            <ac:spMk id="12" creationId="{00000000-0000-0000-0000-000000000000}"/>
          </ac:spMkLst>
        </pc:spChg>
        <pc:spChg chg="add mod">
          <ac:chgData name="Seelen, BMJG (Bernhard)" userId="8c651d8e-946e-4948-8a64-4c10bca0126f" providerId="ADAL" clId="{25387DA1-0F49-434B-A72E-7201602DF0A4}" dt="2021-11-19T09:43:47.990" v="1027" actId="1076"/>
          <ac:spMkLst>
            <pc:docMk/>
            <pc:sldMk cId="3138339399" sldId="279"/>
            <ac:spMk id="13" creationId="{F48FC1A0-E32C-447F-BAE2-6C47BC01986F}"/>
          </ac:spMkLst>
        </pc:spChg>
        <pc:spChg chg="add mod">
          <ac:chgData name="Seelen, BMJG (Bernhard)" userId="8c651d8e-946e-4948-8a64-4c10bca0126f" providerId="ADAL" clId="{25387DA1-0F49-434B-A72E-7201602DF0A4}" dt="2021-11-19T09:43:24.563" v="1023" actId="14100"/>
          <ac:spMkLst>
            <pc:docMk/>
            <pc:sldMk cId="3138339399" sldId="279"/>
            <ac:spMk id="14" creationId="{6A18AFD8-D47F-48EC-96FB-87991F9BE006}"/>
          </ac:spMkLst>
        </pc:spChg>
        <pc:spChg chg="mod">
          <ac:chgData name="Seelen, BMJG (Bernhard)" userId="8c651d8e-946e-4948-8a64-4c10bca0126f" providerId="ADAL" clId="{25387DA1-0F49-434B-A72E-7201602DF0A4}" dt="2021-11-19T09:43:32.490" v="1025" actId="1076"/>
          <ac:spMkLst>
            <pc:docMk/>
            <pc:sldMk cId="3138339399" sldId="279"/>
            <ac:spMk id="16" creationId="{00000000-0000-0000-0000-000000000000}"/>
          </ac:spMkLst>
        </pc:spChg>
      </pc:sldChg>
      <pc:sldChg chg="addSp modSp new mod ord">
        <pc:chgData name="Seelen, BMJG (Bernhard)" userId="8c651d8e-946e-4948-8a64-4c10bca0126f" providerId="ADAL" clId="{25387DA1-0F49-434B-A72E-7201602DF0A4}" dt="2021-07-06T07:39:41.747" v="793" actId="1076"/>
        <pc:sldMkLst>
          <pc:docMk/>
          <pc:sldMk cId="3258305608" sldId="280"/>
        </pc:sldMkLst>
        <pc:spChg chg="mod">
          <ac:chgData name="Seelen, BMJG (Bernhard)" userId="8c651d8e-946e-4948-8a64-4c10bca0126f" providerId="ADAL" clId="{25387DA1-0F49-434B-A72E-7201602DF0A4}" dt="2021-07-06T07:33:10.377" v="489" actId="403"/>
          <ac:spMkLst>
            <pc:docMk/>
            <pc:sldMk cId="3258305608" sldId="280"/>
            <ac:spMk id="2" creationId="{21D4B148-AF8F-4B2C-B6DD-C779C121383D}"/>
          </ac:spMkLst>
        </pc:spChg>
        <pc:spChg chg="mod">
          <ac:chgData name="Seelen, BMJG (Bernhard)" userId="8c651d8e-946e-4948-8a64-4c10bca0126f" providerId="ADAL" clId="{25387DA1-0F49-434B-A72E-7201602DF0A4}" dt="2021-07-06T07:39:35.750" v="790" actId="1076"/>
          <ac:spMkLst>
            <pc:docMk/>
            <pc:sldMk cId="3258305608" sldId="280"/>
            <ac:spMk id="3" creationId="{122D7B96-8857-4A5D-99CE-85598B21975A}"/>
          </ac:spMkLst>
        </pc:spChg>
        <pc:picChg chg="add mod">
          <ac:chgData name="Seelen, BMJG (Bernhard)" userId="8c651d8e-946e-4948-8a64-4c10bca0126f" providerId="ADAL" clId="{25387DA1-0F49-434B-A72E-7201602DF0A4}" dt="2021-07-06T07:39:41.747" v="793" actId="1076"/>
          <ac:picMkLst>
            <pc:docMk/>
            <pc:sldMk cId="3258305608" sldId="280"/>
            <ac:picMk id="4" creationId="{8CB78EA3-D6C2-4799-BA0D-261207CEF43D}"/>
          </ac:picMkLst>
        </pc:picChg>
      </pc:sldChg>
      <pc:sldChg chg="addSp delSp modSp new mod ord">
        <pc:chgData name="Seelen, BMJG (Bernhard)" userId="8c651d8e-946e-4948-8a64-4c10bca0126f" providerId="ADAL" clId="{25387DA1-0F49-434B-A72E-7201602DF0A4}" dt="2021-11-19T09:49:01.088" v="1233"/>
        <pc:sldMkLst>
          <pc:docMk/>
          <pc:sldMk cId="1857733270" sldId="281"/>
        </pc:sldMkLst>
        <pc:spChg chg="mod">
          <ac:chgData name="Seelen, BMJG (Bernhard)" userId="8c651d8e-946e-4948-8a64-4c10bca0126f" providerId="ADAL" clId="{25387DA1-0F49-434B-A72E-7201602DF0A4}" dt="2021-11-19T09:47:10.251" v="1226" actId="403"/>
          <ac:spMkLst>
            <pc:docMk/>
            <pc:sldMk cId="1857733270" sldId="281"/>
            <ac:spMk id="2" creationId="{2D70D64B-BA0C-442C-9A9B-037F816653D4}"/>
          </ac:spMkLst>
        </pc:spChg>
        <pc:spChg chg="del">
          <ac:chgData name="Seelen, BMJG (Bernhard)" userId="8c651d8e-946e-4948-8a64-4c10bca0126f" providerId="ADAL" clId="{25387DA1-0F49-434B-A72E-7201602DF0A4}" dt="2021-11-19T09:48:28.911" v="1227" actId="22"/>
          <ac:spMkLst>
            <pc:docMk/>
            <pc:sldMk cId="1857733270" sldId="281"/>
            <ac:spMk id="3" creationId="{A7E04491-C5BC-4077-92E8-E6CD59D25491}"/>
          </ac:spMkLst>
        </pc:spChg>
        <pc:picChg chg="add mod ord">
          <ac:chgData name="Seelen, BMJG (Bernhard)" userId="8c651d8e-946e-4948-8a64-4c10bca0126f" providerId="ADAL" clId="{25387DA1-0F49-434B-A72E-7201602DF0A4}" dt="2021-11-19T09:48:42.111" v="1231" actId="14100"/>
          <ac:picMkLst>
            <pc:docMk/>
            <pc:sldMk cId="1857733270" sldId="281"/>
            <ac:picMk id="5" creationId="{10F52DDC-D1AB-4126-88E0-01933669B39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0BBA2-D79F-4CB3-9D46-A357D70EBB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5    Is er </a:t>
            </a:r>
            <a:r>
              <a:rPr lang="en-US" sz="6600" dirty="0" err="1"/>
              <a:t>werk</a:t>
            </a:r>
            <a:r>
              <a:rPr lang="en-US" sz="6600" dirty="0"/>
              <a:t> </a:t>
            </a:r>
            <a:r>
              <a:rPr lang="en-US" sz="6600" dirty="0" err="1"/>
              <a:t>voor</a:t>
            </a:r>
            <a:r>
              <a:rPr lang="en-US" sz="6600" dirty="0"/>
              <a:t> </a:t>
            </a:r>
            <a:r>
              <a:rPr lang="en-US" sz="6600" dirty="0" err="1"/>
              <a:t>jou</a:t>
            </a:r>
            <a:r>
              <a:rPr lang="en-US" sz="6600" dirty="0"/>
              <a:t>?</a:t>
            </a:r>
            <a:endParaRPr lang="nl-NL" sz="66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D52ECD-777B-4D73-AD25-C672D95CBB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5.1     Wat </a:t>
            </a:r>
            <a:r>
              <a:rPr lang="en-US" sz="3600" dirty="0" err="1"/>
              <a:t>levert</a:t>
            </a:r>
            <a:r>
              <a:rPr lang="en-US" sz="3600" dirty="0"/>
              <a:t> </a:t>
            </a:r>
            <a:r>
              <a:rPr lang="en-US" sz="3600" dirty="0" err="1"/>
              <a:t>werken</a:t>
            </a:r>
            <a:r>
              <a:rPr lang="en-US" sz="3600" dirty="0"/>
              <a:t> op?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05132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00C85-942C-4EB5-B9A7-619FEA24C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Begrippen</a:t>
            </a:r>
            <a:endParaRPr lang="nl-NL" sz="4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37F0F1-C32C-473E-A23E-9F69A20D2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464" y="2180496"/>
            <a:ext cx="9983343" cy="3678303"/>
          </a:xfrm>
        </p:spPr>
        <p:txBody>
          <a:bodyPr>
            <a:normAutofit/>
          </a:bodyPr>
          <a:lstStyle/>
          <a:p>
            <a:r>
              <a:rPr lang="en-US" sz="3600" dirty="0" err="1"/>
              <a:t>Geschoold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ongeschoold</a:t>
            </a:r>
            <a:r>
              <a:rPr lang="en-US" sz="3600" dirty="0"/>
              <a:t> </a:t>
            </a:r>
            <a:r>
              <a:rPr lang="en-US" sz="3600" dirty="0" err="1"/>
              <a:t>werk</a:t>
            </a:r>
            <a:endParaRPr lang="en-US" sz="3600" dirty="0"/>
          </a:p>
          <a:p>
            <a:r>
              <a:rPr lang="en-US" sz="3600" dirty="0" err="1"/>
              <a:t>Brutoloon</a:t>
            </a:r>
            <a:r>
              <a:rPr lang="en-US" sz="3600" dirty="0"/>
              <a:t> of </a:t>
            </a:r>
            <a:r>
              <a:rPr lang="en-US" sz="3600" dirty="0" err="1"/>
              <a:t>nettoloon</a:t>
            </a:r>
            <a:endParaRPr lang="en-US" sz="3600" dirty="0"/>
          </a:p>
          <a:p>
            <a:r>
              <a:rPr lang="en-US" sz="3600" dirty="0"/>
              <a:t>CAO</a:t>
            </a:r>
          </a:p>
          <a:p>
            <a:r>
              <a:rPr lang="en-US" sz="3600" dirty="0"/>
              <a:t>Wit, </a:t>
            </a:r>
            <a:r>
              <a:rPr lang="en-US" sz="3600" dirty="0" err="1"/>
              <a:t>grijs</a:t>
            </a:r>
            <a:r>
              <a:rPr lang="en-US" sz="3600" dirty="0"/>
              <a:t> of </a:t>
            </a:r>
            <a:r>
              <a:rPr lang="en-US" sz="3600" dirty="0" err="1"/>
              <a:t>zwart</a:t>
            </a:r>
            <a:endParaRPr lang="en-US" sz="3600" dirty="0"/>
          </a:p>
          <a:p>
            <a:r>
              <a:rPr lang="en-US" sz="3600" dirty="0" err="1"/>
              <a:t>Minimumloon</a:t>
            </a:r>
            <a:endParaRPr lang="en-US" sz="3600" dirty="0"/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38516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4B148-AF8F-4B2C-B6DD-C779C1213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Arbeidsmotieven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2D7B96-8857-4A5D-99CE-85598B219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5654" y="2384046"/>
            <a:ext cx="8986346" cy="4210144"/>
          </a:xfrm>
        </p:spPr>
        <p:txBody>
          <a:bodyPr>
            <a:normAutofit/>
          </a:bodyPr>
          <a:lstStyle/>
          <a:p>
            <a:r>
              <a:rPr lang="nl-NL" sz="2800" dirty="0"/>
              <a:t>Geld verdienen</a:t>
            </a:r>
          </a:p>
          <a:p>
            <a:endParaRPr lang="nl-NL" sz="2800" dirty="0"/>
          </a:p>
          <a:p>
            <a:r>
              <a:rPr lang="nl-NL" sz="2800" dirty="0"/>
              <a:t>Sociale contacten (gezelligheid met collega’s)</a:t>
            </a:r>
          </a:p>
          <a:p>
            <a:r>
              <a:rPr lang="nl-NL" sz="2800" dirty="0"/>
              <a:t>Jezelf ontwikkelen (nieuwe dingen leren)</a:t>
            </a:r>
          </a:p>
          <a:p>
            <a:r>
              <a:rPr lang="nl-NL" sz="2800" dirty="0"/>
              <a:t>Regelmaat (op vaste tijden uit je bed te komen)</a:t>
            </a:r>
          </a:p>
          <a:p>
            <a:r>
              <a:rPr lang="nl-NL" sz="2800" dirty="0"/>
              <a:t>Nuttig/ zinvol bezig zijn (iets doen voor de maatschappij)</a:t>
            </a:r>
          </a:p>
          <a:p>
            <a:r>
              <a:rPr lang="nl-NL" sz="2800" dirty="0"/>
              <a:t>Status/ aanzien</a:t>
            </a:r>
          </a:p>
          <a:p>
            <a:endParaRPr lang="nl-NL" sz="2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CB78EA3-D6C2-4799-BA0D-261207CEF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90" y="1818289"/>
            <a:ext cx="3252344" cy="302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0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7FFE2-8EF9-4966-8B77-472E70ACE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Loonstrookje</a:t>
            </a:r>
            <a:endParaRPr lang="nl-NL" sz="4400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6F7B93C-8DCB-43C5-A5AB-6FACDDFC2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845" b="6843"/>
          <a:stretch/>
        </p:blipFill>
        <p:spPr>
          <a:xfrm>
            <a:off x="6096000" y="0"/>
            <a:ext cx="5648587" cy="689121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88F45F9-1D2E-4A82-B0AA-1A9E145FF3E1}"/>
              </a:ext>
            </a:extLst>
          </p:cNvPr>
          <p:cNvSpPr txBox="1"/>
          <p:nvPr/>
        </p:nvSpPr>
        <p:spPr>
          <a:xfrm>
            <a:off x="777766" y="2669628"/>
            <a:ext cx="57806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brutoloon 						€ 181,67	</a:t>
            </a:r>
          </a:p>
          <a:p>
            <a:endParaRPr lang="nl-NL" sz="2400" dirty="0"/>
          </a:p>
          <a:p>
            <a:r>
              <a:rPr lang="nl-NL" sz="2400" dirty="0"/>
              <a:t>loonbelasting 		 € 15,40</a:t>
            </a:r>
          </a:p>
          <a:p>
            <a:r>
              <a:rPr lang="nl-NL" sz="2400" dirty="0"/>
              <a:t>sociale premies	 </a:t>
            </a:r>
            <a:r>
              <a:rPr lang="nl-NL" sz="2400" u="sng" dirty="0"/>
              <a:t>€  0,37 +</a:t>
            </a:r>
          </a:p>
          <a:p>
            <a:r>
              <a:rPr lang="nl-NL" sz="2400" dirty="0"/>
              <a:t>							</a:t>
            </a:r>
            <a:r>
              <a:rPr lang="nl-NL" sz="2400" dirty="0">
                <a:sym typeface="Wingdings" panose="05000000000000000000" pitchFamily="2" charset="2"/>
              </a:rPr>
              <a:t></a:t>
            </a:r>
            <a:r>
              <a:rPr lang="nl-NL" sz="2400" dirty="0"/>
              <a:t>	</a:t>
            </a:r>
            <a:r>
              <a:rPr lang="nl-NL" sz="2400" u="sng" dirty="0"/>
              <a:t>€   15,37  -</a:t>
            </a:r>
          </a:p>
          <a:p>
            <a:endParaRPr lang="nl-NL" sz="2400" dirty="0"/>
          </a:p>
          <a:p>
            <a:r>
              <a:rPr lang="nl-NL" sz="2400" dirty="0"/>
              <a:t>nettoloon				 		€ 165,90			</a:t>
            </a:r>
          </a:p>
        </p:txBody>
      </p:sp>
    </p:spTree>
    <p:extLst>
      <p:ext uri="{BB962C8B-B14F-4D97-AF65-F5344CB8AC3E}">
        <p14:creationId xmlns:p14="http://schemas.microsoft.com/office/powerpoint/2010/main" val="42647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B197C-7945-4C56-8A4D-83DBFB0D1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CAO</a:t>
            </a:r>
            <a:endParaRPr lang="nl-NL" sz="4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67D98C-D04C-4498-B6CD-415336B58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5956"/>
            <a:ext cx="11029615" cy="3289126"/>
          </a:xfrm>
        </p:spPr>
        <p:txBody>
          <a:bodyPr>
            <a:normAutofit/>
          </a:bodyPr>
          <a:lstStyle/>
          <a:p>
            <a:r>
              <a:rPr lang="en-US" sz="2800" dirty="0"/>
              <a:t>Cao = </a:t>
            </a:r>
            <a:r>
              <a:rPr lang="en-US" sz="2800" b="1" dirty="0" err="1"/>
              <a:t>C</a:t>
            </a:r>
            <a:r>
              <a:rPr lang="en-US" sz="2800" dirty="0" err="1"/>
              <a:t>ollectieve</a:t>
            </a:r>
            <a:r>
              <a:rPr lang="en-US" sz="2800" dirty="0"/>
              <a:t> </a:t>
            </a:r>
            <a:r>
              <a:rPr lang="en-US" sz="2800" b="1" dirty="0" err="1"/>
              <a:t>a</a:t>
            </a:r>
            <a:r>
              <a:rPr lang="en-US" sz="2800" dirty="0" err="1"/>
              <a:t>rbeids</a:t>
            </a:r>
            <a:r>
              <a:rPr lang="en-US" sz="2800" b="1" dirty="0" err="1"/>
              <a:t>o</a:t>
            </a:r>
            <a:r>
              <a:rPr lang="en-US" sz="2800" dirty="0" err="1"/>
              <a:t>vereenkomst</a:t>
            </a:r>
            <a:endParaRPr lang="en-US" sz="2800" dirty="0"/>
          </a:p>
          <a:p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groep</a:t>
            </a:r>
            <a:r>
              <a:rPr lang="en-US" sz="2800" dirty="0"/>
              <a:t> </a:t>
            </a:r>
            <a:r>
              <a:rPr lang="en-US" sz="2800" dirty="0" err="1"/>
              <a:t>werknemers</a:t>
            </a:r>
            <a:r>
              <a:rPr lang="en-US" sz="2800" dirty="0"/>
              <a:t> (</a:t>
            </a:r>
            <a:r>
              <a:rPr lang="en-US" sz="2800" dirty="0" err="1"/>
              <a:t>vakbond</a:t>
            </a:r>
            <a:r>
              <a:rPr lang="en-US" sz="2800" dirty="0"/>
              <a:t>) </a:t>
            </a:r>
            <a:r>
              <a:rPr lang="en-US" sz="2800" dirty="0" err="1"/>
              <a:t>gaat</a:t>
            </a:r>
            <a:r>
              <a:rPr lang="en-US" sz="2800" dirty="0"/>
              <a:t> met de </a:t>
            </a:r>
            <a:r>
              <a:rPr lang="en-US" sz="2800" dirty="0" err="1"/>
              <a:t>werkgevers</a:t>
            </a:r>
            <a:r>
              <a:rPr lang="en-US" sz="2800" dirty="0"/>
              <a:t> </a:t>
            </a:r>
            <a:r>
              <a:rPr lang="en-US" sz="2800" dirty="0" err="1"/>
              <a:t>onderhandelen</a:t>
            </a:r>
            <a:r>
              <a:rPr lang="en-US" sz="2800" dirty="0"/>
              <a:t> over de </a:t>
            </a:r>
            <a:r>
              <a:rPr lang="en-US" sz="2800" dirty="0" err="1"/>
              <a:t>arbeidsvoorwaarden</a:t>
            </a:r>
            <a:r>
              <a:rPr lang="en-US" sz="2800" dirty="0"/>
              <a:t>.</a:t>
            </a:r>
          </a:p>
          <a:p>
            <a:r>
              <a:rPr lang="en-US" sz="2800" dirty="0"/>
              <a:t>De </a:t>
            </a:r>
            <a:r>
              <a:rPr lang="en-US" sz="2800" dirty="0" err="1"/>
              <a:t>afspraken</a:t>
            </a:r>
            <a:r>
              <a:rPr lang="en-US" sz="2800" dirty="0"/>
              <a:t> </a:t>
            </a:r>
            <a:r>
              <a:rPr lang="en-US" sz="2800" dirty="0" err="1"/>
              <a:t>gelden</a:t>
            </a:r>
            <a:r>
              <a:rPr lang="en-US" sz="2800" dirty="0"/>
              <a:t> dan </a:t>
            </a:r>
            <a:r>
              <a:rPr lang="en-US" sz="2800" dirty="0" err="1"/>
              <a:t>vaak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de hele </a:t>
            </a:r>
            <a:r>
              <a:rPr lang="en-US" sz="2800" dirty="0" err="1"/>
              <a:t>bedrijfstak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Algemene</a:t>
            </a:r>
            <a:r>
              <a:rPr lang="en-US" sz="2800" dirty="0"/>
              <a:t> </a:t>
            </a:r>
            <a:r>
              <a:rPr lang="en-US" sz="2800" dirty="0" err="1"/>
              <a:t>afspraken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alle</a:t>
            </a:r>
            <a:r>
              <a:rPr lang="en-US" sz="2800" dirty="0"/>
              <a:t> </a:t>
            </a:r>
            <a:r>
              <a:rPr lang="en-US" sz="2800" dirty="0" err="1"/>
              <a:t>werknemers</a:t>
            </a:r>
            <a:r>
              <a:rPr lang="en-US" sz="2800" dirty="0"/>
              <a:t>.</a:t>
            </a:r>
            <a:endParaRPr lang="nl-NL" sz="2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7527248-D8F1-45DF-9CF0-2D75220B1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478" y="4167484"/>
            <a:ext cx="4784521" cy="26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5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987618" y="1837944"/>
            <a:ext cx="3072384" cy="34930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4798325" y="1867163"/>
            <a:ext cx="3072384" cy="349300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8427720" y="1938528"/>
            <a:ext cx="3072384" cy="349300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671144" y="2157984"/>
            <a:ext cx="2443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WIT</a:t>
            </a:r>
            <a:endParaRPr kumimoji="0" lang="nl-NL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112520" y="3368981"/>
            <a:ext cx="2690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 dirty="0">
                <a:solidFill>
                  <a:prstClr val="black"/>
                </a:solidFill>
                <a:latin typeface="Corbel" panose="020B0503020204020204"/>
              </a:rPr>
              <a:t>B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rPr>
              <a:t>etaald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rPr>
              <a:t> en geregistreerd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werken bij bedrijf of overheid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104296" y="3297413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Niet betaald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# vrijwilligerswerk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# zorgtaken/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orbel" panose="020B0503020204020204"/>
              </a:rPr>
              <a:t>             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huishouden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8268230" y="3368981"/>
            <a:ext cx="3277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92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Niet geregistreerd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# strafbaar!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48FC1A0-E32C-447F-BAE2-6C47BC01986F}"/>
              </a:ext>
            </a:extLst>
          </p:cNvPr>
          <p:cNvSpPr txBox="1"/>
          <p:nvPr/>
        </p:nvSpPr>
        <p:spPr>
          <a:xfrm>
            <a:off x="5292169" y="2157984"/>
            <a:ext cx="2443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GRIJS</a:t>
            </a:r>
            <a:endParaRPr kumimoji="0" lang="nl-NL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A18AFD8-D47F-48EC-96FB-87991F9BE006}"/>
              </a:ext>
            </a:extLst>
          </p:cNvPr>
          <p:cNvSpPr txBox="1"/>
          <p:nvPr/>
        </p:nvSpPr>
        <p:spPr>
          <a:xfrm>
            <a:off x="8594834" y="2248162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ZWART</a:t>
            </a:r>
            <a:endParaRPr kumimoji="0" lang="nl-NL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33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0D64B-BA0C-442C-9A9B-037F81665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Minimumloon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0F52DDC-D1AB-4126-88E0-01933669B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337" y="1813362"/>
            <a:ext cx="7944104" cy="5057815"/>
          </a:xfrm>
        </p:spPr>
      </p:pic>
    </p:spTree>
    <p:extLst>
      <p:ext uri="{BB962C8B-B14F-4D97-AF65-F5344CB8AC3E}">
        <p14:creationId xmlns:p14="http://schemas.microsoft.com/office/powerpoint/2010/main" val="185773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1D2DB-9E01-463B-8EF8-772BED86F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Omrekenen</a:t>
            </a:r>
            <a:r>
              <a:rPr lang="en-US" sz="4400" dirty="0"/>
              <a:t> van week </a:t>
            </a:r>
            <a:r>
              <a:rPr lang="en-US" sz="4400" dirty="0" err="1"/>
              <a:t>naar</a:t>
            </a:r>
            <a:r>
              <a:rPr lang="en-US" sz="4400" dirty="0"/>
              <a:t> </a:t>
            </a:r>
            <a:r>
              <a:rPr lang="en-US" sz="4400" dirty="0" err="1"/>
              <a:t>maand</a:t>
            </a:r>
            <a:endParaRPr lang="nl-NL" sz="4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606271-651B-4619-B127-BDE3796C9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FA5979E7-D208-4495-95C4-F7F172F292DC}"/>
              </a:ext>
            </a:extLst>
          </p:cNvPr>
          <p:cNvSpPr/>
          <p:nvPr/>
        </p:nvSpPr>
        <p:spPr>
          <a:xfrm>
            <a:off x="922789" y="3624044"/>
            <a:ext cx="2063692" cy="1208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4C560AB-32C5-424D-80A6-EB88124E02F5}"/>
              </a:ext>
            </a:extLst>
          </p:cNvPr>
          <p:cNvSpPr txBox="1"/>
          <p:nvPr/>
        </p:nvSpPr>
        <p:spPr>
          <a:xfrm>
            <a:off x="1279321" y="3808602"/>
            <a:ext cx="1350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week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B0C3E220-3BFB-40C0-9E59-7BF539DF0569}"/>
              </a:ext>
            </a:extLst>
          </p:cNvPr>
          <p:cNvSpPr/>
          <p:nvPr/>
        </p:nvSpPr>
        <p:spPr>
          <a:xfrm>
            <a:off x="4702251" y="3624044"/>
            <a:ext cx="2063692" cy="1208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64ED525-2CF3-4325-A6D2-6488ECD64512}"/>
              </a:ext>
            </a:extLst>
          </p:cNvPr>
          <p:cNvSpPr txBox="1"/>
          <p:nvPr/>
        </p:nvSpPr>
        <p:spPr>
          <a:xfrm>
            <a:off x="5339338" y="3825380"/>
            <a:ext cx="1350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jaar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A845BE0-852F-4F36-B992-A3ED5660E7C6}"/>
              </a:ext>
            </a:extLst>
          </p:cNvPr>
          <p:cNvSpPr/>
          <p:nvPr/>
        </p:nvSpPr>
        <p:spPr>
          <a:xfrm>
            <a:off x="8348444" y="3624044"/>
            <a:ext cx="2063692" cy="1208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6DFB9C1-6AB0-487E-B042-93C04DB55546}"/>
              </a:ext>
            </a:extLst>
          </p:cNvPr>
          <p:cNvSpPr txBox="1"/>
          <p:nvPr/>
        </p:nvSpPr>
        <p:spPr>
          <a:xfrm>
            <a:off x="8704976" y="3808602"/>
            <a:ext cx="163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maand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11" name="Pijl: gekromd omlaag 10">
            <a:extLst>
              <a:ext uri="{FF2B5EF4-FFF2-40B4-BE49-F238E27FC236}">
                <a16:creationId xmlns:a16="http://schemas.microsoft.com/office/drawing/2014/main" id="{36E07646-6DCD-45B0-8EEA-F50AE8565730}"/>
              </a:ext>
            </a:extLst>
          </p:cNvPr>
          <p:cNvSpPr/>
          <p:nvPr/>
        </p:nvSpPr>
        <p:spPr>
          <a:xfrm>
            <a:off x="1946246" y="2220985"/>
            <a:ext cx="3393092" cy="12080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2" name="Pijl: gekromd omlaag 11">
            <a:extLst>
              <a:ext uri="{FF2B5EF4-FFF2-40B4-BE49-F238E27FC236}">
                <a16:creationId xmlns:a16="http://schemas.microsoft.com/office/drawing/2014/main" id="{5D035EEB-F469-4FED-89AD-281890E7EFFC}"/>
              </a:ext>
            </a:extLst>
          </p:cNvPr>
          <p:cNvSpPr/>
          <p:nvPr/>
        </p:nvSpPr>
        <p:spPr>
          <a:xfrm>
            <a:off x="5987198" y="2220984"/>
            <a:ext cx="3393092" cy="12080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3" name="Pijl: gekromd omlaag 12">
            <a:extLst>
              <a:ext uri="{FF2B5EF4-FFF2-40B4-BE49-F238E27FC236}">
                <a16:creationId xmlns:a16="http://schemas.microsoft.com/office/drawing/2014/main" id="{44638268-1689-4828-8343-A3DA080029DE}"/>
              </a:ext>
            </a:extLst>
          </p:cNvPr>
          <p:cNvSpPr/>
          <p:nvPr/>
        </p:nvSpPr>
        <p:spPr>
          <a:xfrm rot="10800000">
            <a:off x="5987198" y="4942724"/>
            <a:ext cx="3393092" cy="12080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Pijl: gekromd omlaag 13">
            <a:extLst>
              <a:ext uri="{FF2B5EF4-FFF2-40B4-BE49-F238E27FC236}">
                <a16:creationId xmlns:a16="http://schemas.microsoft.com/office/drawing/2014/main" id="{43919385-7C8A-41BD-B72F-430634FA6E04}"/>
              </a:ext>
            </a:extLst>
          </p:cNvPr>
          <p:cNvSpPr/>
          <p:nvPr/>
        </p:nvSpPr>
        <p:spPr>
          <a:xfrm rot="10800000">
            <a:off x="1836046" y="5027103"/>
            <a:ext cx="3393092" cy="12080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159C6F9-3C79-46DF-AAF5-FCE1C20A78BE}"/>
              </a:ext>
            </a:extLst>
          </p:cNvPr>
          <p:cNvSpPr txBox="1"/>
          <p:nvPr/>
        </p:nvSpPr>
        <p:spPr>
          <a:xfrm>
            <a:off x="3062729" y="2667728"/>
            <a:ext cx="116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52</a:t>
            </a:r>
            <a:endParaRPr lang="nl-NL" sz="36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631DC3A-A1A3-43AE-806B-6CBED5F21008}"/>
              </a:ext>
            </a:extLst>
          </p:cNvPr>
          <p:cNvSpPr txBox="1"/>
          <p:nvPr/>
        </p:nvSpPr>
        <p:spPr>
          <a:xfrm>
            <a:off x="7103681" y="2687509"/>
            <a:ext cx="116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12</a:t>
            </a:r>
            <a:endParaRPr lang="nl-NL" sz="36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EC27B89-5131-4DEF-BB3D-A39B1D384686}"/>
              </a:ext>
            </a:extLst>
          </p:cNvPr>
          <p:cNvSpPr txBox="1"/>
          <p:nvPr/>
        </p:nvSpPr>
        <p:spPr>
          <a:xfrm>
            <a:off x="7188318" y="5212468"/>
            <a:ext cx="116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12</a:t>
            </a:r>
            <a:endParaRPr lang="nl-NL" sz="3600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F7AE3D7-E14D-4432-9A56-21092C2A17F0}"/>
              </a:ext>
            </a:extLst>
          </p:cNvPr>
          <p:cNvSpPr txBox="1"/>
          <p:nvPr/>
        </p:nvSpPr>
        <p:spPr>
          <a:xfrm>
            <a:off x="3053069" y="5223566"/>
            <a:ext cx="116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52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00865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1DDC8-2981-404F-B33B-0ECF885B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Aan</a:t>
            </a:r>
            <a:r>
              <a:rPr lang="en-US" sz="4400" dirty="0"/>
              <a:t> de slag!</a:t>
            </a:r>
            <a:endParaRPr lang="nl-NL" sz="4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BC312B-3365-46DC-A95C-8C5EF1F56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67" y="2007777"/>
            <a:ext cx="10075622" cy="1731103"/>
          </a:xfrm>
        </p:spPr>
        <p:txBody>
          <a:bodyPr>
            <a:normAutofit/>
          </a:bodyPr>
          <a:lstStyle/>
          <a:p>
            <a:r>
              <a:rPr lang="en-US" sz="2400" dirty="0" err="1"/>
              <a:t>Bladzijde</a:t>
            </a:r>
            <a:r>
              <a:rPr lang="en-US" sz="2400" dirty="0"/>
              <a:t> 130	</a:t>
            </a: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3200" b="1" dirty="0">
                <a:solidFill>
                  <a:srgbClr val="0070C0"/>
                </a:solidFill>
              </a:rPr>
              <a:t>2 t/m 16</a:t>
            </a:r>
          </a:p>
          <a:p>
            <a:r>
              <a:rPr lang="en-US" sz="2400" dirty="0" err="1"/>
              <a:t>Nakijken</a:t>
            </a:r>
            <a:r>
              <a:rPr lang="en-US" sz="2400" dirty="0"/>
              <a:t> van </a:t>
            </a:r>
            <a:r>
              <a:rPr lang="en-US" sz="2400" dirty="0" err="1"/>
              <a:t>bovenstaande</a:t>
            </a:r>
            <a:r>
              <a:rPr lang="en-US" sz="2400" dirty="0"/>
              <a:t> </a:t>
            </a:r>
            <a:r>
              <a:rPr lang="en-US" sz="2400" dirty="0" err="1"/>
              <a:t>opgaven</a:t>
            </a:r>
            <a:r>
              <a:rPr lang="en-US" sz="2400" dirty="0"/>
              <a:t> met rode pen/</a:t>
            </a:r>
            <a:r>
              <a:rPr lang="en-US" sz="2400" dirty="0" err="1"/>
              <a:t>potlood</a:t>
            </a:r>
            <a:endParaRPr lang="en-US" sz="2400" dirty="0"/>
          </a:p>
          <a:p>
            <a:r>
              <a:rPr lang="en-US" sz="2400" dirty="0" err="1"/>
              <a:t>Opgaven</a:t>
            </a:r>
            <a:r>
              <a:rPr lang="en-US" sz="2400" dirty="0"/>
              <a:t> 7, 10, 12 </a:t>
            </a:r>
            <a:r>
              <a:rPr lang="en-US" sz="2400" dirty="0" err="1"/>
              <a:t>en</a:t>
            </a:r>
            <a:r>
              <a:rPr lang="en-US" sz="2400" dirty="0"/>
              <a:t> 16 mag je in je </a:t>
            </a:r>
            <a:r>
              <a:rPr lang="en-US" sz="2400" dirty="0" err="1"/>
              <a:t>boek</a:t>
            </a:r>
            <a:r>
              <a:rPr lang="en-US" sz="2400" dirty="0"/>
              <a:t> </a:t>
            </a:r>
            <a:r>
              <a:rPr lang="en-US" sz="2400" dirty="0" err="1"/>
              <a:t>maken</a:t>
            </a:r>
            <a:endParaRPr lang="nl-NL" sz="24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52EF75F-9F5E-4111-9259-DFDCF91092D5}"/>
              </a:ext>
            </a:extLst>
          </p:cNvPr>
          <p:cNvSpPr txBox="1">
            <a:spLocks/>
          </p:cNvSpPr>
          <p:nvPr/>
        </p:nvSpPr>
        <p:spPr>
          <a:xfrm>
            <a:off x="3247696" y="3738880"/>
            <a:ext cx="8734825" cy="3119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Wat </a:t>
            </a:r>
            <a:r>
              <a:rPr lang="en-US" sz="2400" b="1" i="1" dirty="0" err="1">
                <a:solidFill>
                  <a:srgbClr val="0070C0"/>
                </a:solidFill>
              </a:rPr>
              <a:t>moet</a:t>
            </a:r>
            <a:r>
              <a:rPr lang="en-US" sz="2400" b="1" i="1" dirty="0">
                <a:solidFill>
                  <a:srgbClr val="0070C0"/>
                </a:solidFill>
              </a:rPr>
              <a:t> je nu </a:t>
            </a:r>
            <a:r>
              <a:rPr lang="en-US" sz="2400" b="1" i="1" dirty="0" err="1">
                <a:solidFill>
                  <a:srgbClr val="0070C0"/>
                </a:solidFill>
              </a:rPr>
              <a:t>kunnen</a:t>
            </a:r>
            <a:r>
              <a:rPr lang="en-US" sz="2400" b="1" i="1" dirty="0">
                <a:solidFill>
                  <a:srgbClr val="0070C0"/>
                </a:solidFill>
              </a:rPr>
              <a:t>?</a:t>
            </a:r>
          </a:p>
          <a:p>
            <a:r>
              <a:rPr lang="en-US" sz="2400" dirty="0"/>
              <a:t>Je </a:t>
            </a:r>
            <a:r>
              <a:rPr lang="en-US" sz="2400" dirty="0" err="1"/>
              <a:t>kent</a:t>
            </a:r>
            <a:r>
              <a:rPr lang="en-US" sz="2400" dirty="0"/>
              <a:t> </a:t>
            </a:r>
            <a:r>
              <a:rPr lang="en-US" sz="2400" dirty="0" err="1"/>
              <a:t>verschillende</a:t>
            </a:r>
            <a:r>
              <a:rPr lang="en-US" sz="2400" dirty="0"/>
              <a:t> </a:t>
            </a:r>
            <a:r>
              <a:rPr lang="en-US" sz="2400" dirty="0" err="1"/>
              <a:t>redenen</a:t>
            </a:r>
            <a:r>
              <a:rPr lang="en-US" sz="2400" dirty="0"/>
              <a:t> </a:t>
            </a:r>
            <a:r>
              <a:rPr lang="en-US" sz="2400" dirty="0" err="1"/>
              <a:t>waarom</a:t>
            </a:r>
            <a:r>
              <a:rPr lang="en-US" sz="2400" dirty="0"/>
              <a:t> </a:t>
            </a:r>
            <a:r>
              <a:rPr lang="en-US" sz="2400" dirty="0" err="1"/>
              <a:t>mensen</a:t>
            </a:r>
            <a:r>
              <a:rPr lang="en-US" sz="2400" dirty="0"/>
              <a:t> </a:t>
            </a:r>
            <a:r>
              <a:rPr lang="en-US" sz="2400" dirty="0" err="1"/>
              <a:t>willen</a:t>
            </a:r>
            <a:r>
              <a:rPr lang="en-US" sz="2400" dirty="0"/>
              <a:t> </a:t>
            </a:r>
            <a:r>
              <a:rPr lang="en-US" sz="2400" dirty="0" err="1"/>
              <a:t>gaan</a:t>
            </a:r>
            <a:r>
              <a:rPr lang="en-US" sz="2400" dirty="0"/>
              <a:t> </a:t>
            </a:r>
            <a:r>
              <a:rPr lang="en-US" sz="2400" dirty="0" err="1"/>
              <a:t>werken</a:t>
            </a:r>
            <a:r>
              <a:rPr lang="en-US" sz="2400" dirty="0"/>
              <a:t>.</a:t>
            </a:r>
          </a:p>
          <a:p>
            <a:r>
              <a:rPr lang="en-US" sz="2400" dirty="0"/>
              <a:t>Je </a:t>
            </a:r>
            <a:r>
              <a:rPr lang="en-US" sz="2400" dirty="0" err="1"/>
              <a:t>weet</a:t>
            </a:r>
            <a:r>
              <a:rPr lang="en-US" sz="2400" dirty="0"/>
              <a:t> wat de </a:t>
            </a:r>
            <a:r>
              <a:rPr lang="en-US" sz="2400" dirty="0" err="1"/>
              <a:t>hoogte</a:t>
            </a:r>
            <a:r>
              <a:rPr lang="en-US" sz="2400" dirty="0"/>
              <a:t> van je loon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bepalen</a:t>
            </a:r>
            <a:r>
              <a:rPr lang="en-US" sz="2400" dirty="0"/>
              <a:t>.</a:t>
            </a:r>
          </a:p>
          <a:p>
            <a:r>
              <a:rPr lang="en-US" sz="2400" dirty="0"/>
              <a:t>Je </a:t>
            </a:r>
            <a:r>
              <a:rPr lang="en-US" sz="2400" dirty="0" err="1"/>
              <a:t>kunt</a:t>
            </a:r>
            <a:r>
              <a:rPr lang="en-US" sz="2400" dirty="0"/>
              <a:t> het </a:t>
            </a:r>
            <a:r>
              <a:rPr lang="en-US" sz="2400" dirty="0" err="1"/>
              <a:t>nettoloon</a:t>
            </a:r>
            <a:r>
              <a:rPr lang="en-US" sz="2400" dirty="0"/>
              <a:t> </a:t>
            </a:r>
            <a:r>
              <a:rPr lang="en-US" sz="2400" dirty="0" err="1"/>
              <a:t>berekenen</a:t>
            </a:r>
            <a:r>
              <a:rPr lang="en-US" sz="2400" dirty="0"/>
              <a:t>.</a:t>
            </a:r>
          </a:p>
          <a:p>
            <a:r>
              <a:rPr lang="en-US" sz="2400" dirty="0"/>
              <a:t>Je </a:t>
            </a:r>
            <a:r>
              <a:rPr lang="en-US" sz="2400" dirty="0" err="1"/>
              <a:t>kent</a:t>
            </a:r>
            <a:r>
              <a:rPr lang="en-US" sz="2400" dirty="0"/>
              <a:t> de </a:t>
            </a:r>
            <a:r>
              <a:rPr lang="en-US" sz="2400" dirty="0" err="1"/>
              <a:t>verschillen</a:t>
            </a:r>
            <a:r>
              <a:rPr lang="en-US" sz="2400" dirty="0"/>
              <a:t> </a:t>
            </a:r>
            <a:r>
              <a:rPr lang="en-US" sz="2400" dirty="0" err="1"/>
              <a:t>tussen</a:t>
            </a:r>
            <a:r>
              <a:rPr lang="en-US" sz="2400" dirty="0"/>
              <a:t> wit, </a:t>
            </a:r>
            <a:r>
              <a:rPr lang="en-US" sz="2400" dirty="0" err="1"/>
              <a:t>grijs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zwart</a:t>
            </a:r>
            <a:r>
              <a:rPr lang="en-US" sz="2400" dirty="0"/>
              <a:t> </a:t>
            </a:r>
            <a:r>
              <a:rPr lang="en-US" sz="2400" dirty="0" err="1"/>
              <a:t>werken</a:t>
            </a:r>
            <a:r>
              <a:rPr lang="en-US" sz="2400" dirty="0"/>
              <a:t>.</a:t>
            </a:r>
          </a:p>
          <a:p>
            <a:r>
              <a:rPr lang="nl-NL" sz="2400" dirty="0"/>
              <a:t>Je weet wat het minimumloon is</a:t>
            </a:r>
          </a:p>
        </p:txBody>
      </p:sp>
    </p:spTree>
    <p:extLst>
      <p:ext uri="{BB962C8B-B14F-4D97-AF65-F5344CB8AC3E}">
        <p14:creationId xmlns:p14="http://schemas.microsoft.com/office/powerpoint/2010/main" val="367981059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99</TotalTime>
  <Words>285</Words>
  <Application>Microsoft Office PowerPoint</Application>
  <PresentationFormat>Breedbeeld</PresentationFormat>
  <Paragraphs>57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Corbel</vt:lpstr>
      <vt:lpstr>Gill Sans MT</vt:lpstr>
      <vt:lpstr>Wingdings 2</vt:lpstr>
      <vt:lpstr>Dividend</vt:lpstr>
      <vt:lpstr>5    Is er werk voor jou?</vt:lpstr>
      <vt:lpstr>Begrippen</vt:lpstr>
      <vt:lpstr>Arbeidsmotieven</vt:lpstr>
      <vt:lpstr>Loonstrookje</vt:lpstr>
      <vt:lpstr>CAO</vt:lpstr>
      <vt:lpstr>PowerPoint-presentatie</vt:lpstr>
      <vt:lpstr>Minimumloon</vt:lpstr>
      <vt:lpstr>Omrekenen van week naar maand</vt:lpstr>
      <vt:lpstr>Aan de slag!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   Werkt dat zo?</dc:title>
  <dc:creator>Seelen, BMJG (Bernard)</dc:creator>
  <cp:lastModifiedBy>Seelen, BMJG (Bernhard)</cp:lastModifiedBy>
  <cp:revision>6</cp:revision>
  <dcterms:created xsi:type="dcterms:W3CDTF">2019-12-19T14:05:36Z</dcterms:created>
  <dcterms:modified xsi:type="dcterms:W3CDTF">2021-11-19T09:49:13Z</dcterms:modified>
</cp:coreProperties>
</file>